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62" r:id="rId3"/>
    <p:sldId id="263" r:id="rId4"/>
    <p:sldId id="271" r:id="rId5"/>
    <p:sldId id="264" r:id="rId6"/>
    <p:sldId id="267" r:id="rId7"/>
    <p:sldId id="274" r:id="rId8"/>
    <p:sldId id="269" r:id="rId9"/>
    <p:sldId id="27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3D65"/>
    <a:srgbClr val="941651"/>
    <a:srgbClr val="23D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46"/>
  </p:normalViewPr>
  <p:slideViewPr>
    <p:cSldViewPr snapToGrid="0" snapToObjects="1">
      <p:cViewPr varScale="1">
        <p:scale>
          <a:sx n="95" d="100"/>
          <a:sy n="95" d="100"/>
        </p:scale>
        <p:origin x="3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A0C6EB-35C9-6846-A93B-1925977F19F5}" type="datetimeFigureOut">
              <a:rPr lang="en-US" smtClean="0"/>
              <a:t>5/22/19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671DBF-932A-3F4C-ADDC-1E06E997C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930905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D0ED81-4151-0F4B-B634-82211C9702D5}" type="datetimeFigureOut">
              <a:rPr lang="en-US" smtClean="0"/>
              <a:t>5/22/19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3A0625-5BBA-5C4A-96E6-DF9539E02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68752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A0625-5BBA-5C4A-96E6-DF9539E0211F}" type="slidenum">
              <a:rPr lang="en-US" smtClean="0"/>
              <a:t>2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648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A0625-5BBA-5C4A-96E6-DF9539E0211F}" type="slidenum">
              <a:rPr lang="en-US" smtClean="0"/>
              <a:t>3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548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A0625-5BBA-5C4A-96E6-DF9539E0211F}" type="slidenum">
              <a:rPr lang="en-US" smtClean="0"/>
              <a:t>4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320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A0625-5BBA-5C4A-96E6-DF9539E0211F}" type="slidenum">
              <a:rPr lang="en-US" smtClean="0"/>
              <a:t>5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30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A0625-5BBA-5C4A-96E6-DF9539E0211F}" type="slidenum">
              <a:rPr lang="en-US" smtClean="0"/>
              <a:t>6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91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A0625-5BBA-5C4A-96E6-DF9539E0211F}" type="slidenum">
              <a:rPr lang="en-US" smtClean="0"/>
              <a:t>7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618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A0625-5BBA-5C4A-96E6-DF9539E0211F}" type="slidenum">
              <a:rPr lang="en-US" smtClean="0"/>
              <a:t>8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972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3A0625-5BBA-5C4A-96E6-DF9539E0211F}" type="slidenum">
              <a:rPr lang="en-US" smtClean="0"/>
              <a:t>9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066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DE909-BC52-FF44-BACD-B581942291C4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A2DB4-C1A9-AD40-84BE-BB7852B5A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73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DE909-BC52-FF44-BACD-B581942291C4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A2DB4-C1A9-AD40-84BE-BB7852B5A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65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DE909-BC52-FF44-BACD-B581942291C4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A2DB4-C1A9-AD40-84BE-BB7852B5A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733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DE909-BC52-FF44-BACD-B581942291C4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A2DB4-C1A9-AD40-84BE-BB7852B5A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0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DE909-BC52-FF44-BACD-B581942291C4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A2DB4-C1A9-AD40-84BE-BB7852B5A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0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DE909-BC52-FF44-BACD-B581942291C4}" type="datetimeFigureOut">
              <a:rPr lang="en-US" smtClean="0"/>
              <a:t>5/22/19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A2DB4-C1A9-AD40-84BE-BB7852B5A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842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DE909-BC52-FF44-BACD-B581942291C4}" type="datetimeFigureOut">
              <a:rPr lang="en-US" smtClean="0"/>
              <a:t>5/22/19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A2DB4-C1A9-AD40-84BE-BB7852B5A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657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DE909-BC52-FF44-BACD-B581942291C4}" type="datetimeFigureOut">
              <a:rPr lang="en-US" smtClean="0"/>
              <a:t>5/22/19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A2DB4-C1A9-AD40-84BE-BB7852B5A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87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DE909-BC52-FF44-BACD-B581942291C4}" type="datetimeFigureOut">
              <a:rPr lang="en-US" smtClean="0"/>
              <a:t>5/22/19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A2DB4-C1A9-AD40-84BE-BB7852B5A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13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DE909-BC52-FF44-BACD-B581942291C4}" type="datetimeFigureOut">
              <a:rPr lang="en-US" smtClean="0"/>
              <a:t>5/22/19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A2DB4-C1A9-AD40-84BE-BB7852B5A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103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DE909-BC52-FF44-BACD-B581942291C4}" type="datetimeFigureOut">
              <a:rPr lang="en-US" smtClean="0"/>
              <a:t>5/22/19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A2DB4-C1A9-AD40-84BE-BB7852B5A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544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DE909-BC52-FF44-BACD-B581942291C4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DA2DB4-C1A9-AD40-84BE-BB7852B5A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40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5" r="21509"/>
          <a:stretch/>
        </p:blipFill>
        <p:spPr>
          <a:xfrm>
            <a:off x="-305" y="-1"/>
            <a:ext cx="6423053" cy="68580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4F266AD-725B-4A9D-B448-4C000F95C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48272" y="3779649"/>
            <a:ext cx="4800261" cy="1644592"/>
          </a:xfrm>
        </p:spPr>
        <p:txBody>
          <a:bodyPr anchor="t">
            <a:normAutofit/>
          </a:bodyPr>
          <a:lstStyle/>
          <a:p>
            <a:pPr algn="l"/>
            <a:r>
              <a:rPr lang="en-US" sz="4400" b="1" dirty="0">
                <a:solidFill>
                  <a:srgbClr val="000000"/>
                </a:solidFill>
              </a:rPr>
              <a:t>Team 007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48272" y="2940816"/>
            <a:ext cx="4711745" cy="838831"/>
          </a:xfrm>
        </p:spPr>
        <p:txBody>
          <a:bodyPr anchor="b">
            <a:normAutofit/>
          </a:bodyPr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An CP3402 – Assignments 2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2511B47-FFE9-B24B-AF50-718DFB8BD860}"/>
              </a:ext>
            </a:extLst>
          </p:cNvPr>
          <p:cNvSpPr txBox="1">
            <a:spLocks/>
          </p:cNvSpPr>
          <p:nvPr/>
        </p:nvSpPr>
        <p:spPr>
          <a:xfrm>
            <a:off x="6745395" y="4907126"/>
            <a:ext cx="4711745" cy="12440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#T</a:t>
            </a:r>
            <a:r>
              <a:rPr lang="en-US" sz="17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eam Members {</a:t>
            </a:r>
          </a:p>
          <a:p>
            <a:pPr algn="l"/>
            <a:r>
              <a:rPr lang="en-US" sz="17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Anukul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Sharma</a:t>
            </a:r>
          </a:p>
          <a:p>
            <a:pPr algn="l"/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Douglas Rosa</a:t>
            </a:r>
          </a:p>
          <a:p>
            <a:pPr algn="l"/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Masahito </a:t>
            </a:r>
            <a:r>
              <a:rPr lang="en-US" sz="17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Takemura</a:t>
            </a:r>
            <a:endParaRPr lang="en-US" sz="1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/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Saimon Khadka 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8144C5-A082-414D-9991-6A3DFF153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1698" y="867340"/>
            <a:ext cx="5476310" cy="54763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881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65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5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300"/>
                            </p:stCondLst>
                            <p:childTnLst>
                              <p:par>
                                <p:cTn id="6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effectLst>
            <a:softEdge rad="0"/>
          </a:effectLst>
        </p:spPr>
      </p:pic>
      <p:sp>
        <p:nvSpPr>
          <p:cNvPr id="7" name="TextBox 6"/>
          <p:cNvSpPr txBox="1"/>
          <p:nvPr/>
        </p:nvSpPr>
        <p:spPr>
          <a:xfrm>
            <a:off x="0" y="260960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00B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OUR AGENDA </a:t>
            </a:r>
            <a:r>
              <a:rPr lang="en-US" sz="7200" b="1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 )</a:t>
            </a:r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DB2A74B3-1229-5849-845E-F2DE0BB683C0}"/>
              </a:ext>
            </a:extLst>
          </p:cNvPr>
          <p:cNvSpPr txBox="1">
            <a:spLocks/>
          </p:cNvSpPr>
          <p:nvPr/>
        </p:nvSpPr>
        <p:spPr>
          <a:xfrm>
            <a:off x="1522414" y="1905000"/>
            <a:ext cx="4571998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marR="0" lvl="0" indent="-27432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▪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Our  Workflow</a:t>
            </a:r>
          </a:p>
          <a:p>
            <a:pPr marL="274320" marR="0" lvl="0" indent="-27432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▪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The Process Explained</a:t>
            </a:r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  <a:latin typeface="Corbel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▪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 Limitations</a:t>
            </a:r>
          </a:p>
          <a:p>
            <a:pPr marL="274320" marR="0" lvl="0" indent="-27432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▪"/>
              <a:tabLst/>
              <a:defRPr/>
            </a:pPr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</a:rPr>
              <a:t>Alternative Approach</a:t>
            </a:r>
          </a:p>
          <a:p>
            <a:pPr marL="274320" marR="0" lvl="0" indent="-27432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▪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Demo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20000"/>
                  <a:lumOff val="80000"/>
                </a:scheme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▪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20000"/>
                  <a:lumOff val="80000"/>
                </a:scheme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81BD7D-0271-4344-AF3D-5D461EE85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1318" y="1722249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148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effectLst>
            <a:softEdge rad="0"/>
          </a:effectLst>
        </p:spPr>
      </p:pic>
      <p:sp>
        <p:nvSpPr>
          <p:cNvPr id="7" name="TextBox 6"/>
          <p:cNvSpPr txBox="1"/>
          <p:nvPr/>
        </p:nvSpPr>
        <p:spPr>
          <a:xfrm>
            <a:off x="0" y="260960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/*</a:t>
            </a:r>
            <a:r>
              <a:rPr lang="en-US" sz="7200" b="1" dirty="0">
                <a:solidFill>
                  <a:srgbClr val="00B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 OUR WORKFLOW </a:t>
            </a:r>
            <a:r>
              <a:rPr lang="en-US" sz="72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*/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7DAD3B-ACE8-8847-86E1-B59050A9C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188" y="2133600"/>
            <a:ext cx="5080000" cy="381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9DF853-C986-3C46-8FB4-353D1F2FFA03}"/>
              </a:ext>
            </a:extLst>
          </p:cNvPr>
          <p:cNvSpPr txBox="1"/>
          <p:nvPr/>
        </p:nvSpPr>
        <p:spPr>
          <a:xfrm>
            <a:off x="6665264" y="2106706"/>
            <a:ext cx="1927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DESIGN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EB53EF-5F54-BD42-AA2B-953783D489BD}"/>
              </a:ext>
            </a:extLst>
          </p:cNvPr>
          <p:cNvSpPr txBox="1"/>
          <p:nvPr/>
        </p:nvSpPr>
        <p:spPr>
          <a:xfrm>
            <a:off x="3104744" y="2100521"/>
            <a:ext cx="1927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PLAN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A5F509-43D2-194B-8D3E-3BD45BD5651A}"/>
              </a:ext>
            </a:extLst>
          </p:cNvPr>
          <p:cNvSpPr txBox="1"/>
          <p:nvPr/>
        </p:nvSpPr>
        <p:spPr>
          <a:xfrm>
            <a:off x="6460604" y="5297269"/>
            <a:ext cx="1927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BUILD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0888B1-3351-2C46-A1E0-3E2BA7EAC1DD}"/>
              </a:ext>
            </a:extLst>
          </p:cNvPr>
          <p:cNvSpPr txBox="1"/>
          <p:nvPr/>
        </p:nvSpPr>
        <p:spPr>
          <a:xfrm>
            <a:off x="3427472" y="5324163"/>
            <a:ext cx="1927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DEVELOP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157916-04AD-1D49-A9CA-2F8478E95398}"/>
              </a:ext>
            </a:extLst>
          </p:cNvPr>
          <p:cNvSpPr txBox="1"/>
          <p:nvPr/>
        </p:nvSpPr>
        <p:spPr>
          <a:xfrm>
            <a:off x="5058477" y="5320921"/>
            <a:ext cx="1927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&gt;&gt;&gt;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561B8F-0C94-764D-A54B-CA07D95CEAAB}"/>
              </a:ext>
            </a:extLst>
          </p:cNvPr>
          <p:cNvSpPr txBox="1"/>
          <p:nvPr/>
        </p:nvSpPr>
        <p:spPr>
          <a:xfrm>
            <a:off x="4919048" y="2088095"/>
            <a:ext cx="1927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&gt;&gt;&gt;</a:t>
            </a:r>
          </a:p>
        </p:txBody>
      </p:sp>
    </p:spTree>
    <p:extLst>
      <p:ext uri="{BB962C8B-B14F-4D97-AF65-F5344CB8AC3E}">
        <p14:creationId xmlns:p14="http://schemas.microsoft.com/office/powerpoint/2010/main" val="2707058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entagon 11">
            <a:extLst>
              <a:ext uri="{FF2B5EF4-FFF2-40B4-BE49-F238E27FC236}">
                <a16:creationId xmlns:a16="http://schemas.microsoft.com/office/drawing/2014/main" id="{748F1705-1527-8E44-8664-40260900956B}"/>
              </a:ext>
            </a:extLst>
          </p:cNvPr>
          <p:cNvSpPr/>
          <p:nvPr/>
        </p:nvSpPr>
        <p:spPr>
          <a:xfrm>
            <a:off x="-11205" y="2062531"/>
            <a:ext cx="12191999" cy="1200329"/>
          </a:xfrm>
          <a:prstGeom prst="homePlate">
            <a:avLst/>
          </a:prstGeom>
          <a:gradFill flip="none" rotWithShape="1"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1400000" scaled="0"/>
            <a:tileRect/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05" y="-25758"/>
            <a:ext cx="12371295" cy="6958854"/>
          </a:xfrm>
          <a:effectLst>
            <a:softEdge rad="0"/>
          </a:effectLst>
        </p:spPr>
      </p:pic>
      <p:sp>
        <p:nvSpPr>
          <p:cNvPr id="7" name="TextBox 6"/>
          <p:cNvSpPr txBox="1"/>
          <p:nvPr/>
        </p:nvSpPr>
        <p:spPr>
          <a:xfrm>
            <a:off x="0" y="260960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//</a:t>
            </a:r>
            <a:r>
              <a:rPr lang="en-US" sz="7200" b="1" dirty="0">
                <a:solidFill>
                  <a:srgbClr val="00B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 OUR WORKFLOW v2.0 </a:t>
            </a:r>
            <a:endParaRPr lang="en-US" sz="7200" b="1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0E93E8-62C5-2840-9847-11538923E44E}"/>
              </a:ext>
            </a:extLst>
          </p:cNvPr>
          <p:cNvSpPr/>
          <p:nvPr/>
        </p:nvSpPr>
        <p:spPr>
          <a:xfrm>
            <a:off x="-3498" y="2795774"/>
            <a:ext cx="4068854" cy="40622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7C1CC4A0-49EE-9842-9F5C-C5EBF43B4787}"/>
              </a:ext>
            </a:extLst>
          </p:cNvPr>
          <p:cNvSpPr/>
          <p:nvPr/>
        </p:nvSpPr>
        <p:spPr>
          <a:xfrm>
            <a:off x="1703794" y="4590957"/>
            <a:ext cx="2275915" cy="1200329"/>
          </a:xfrm>
          <a:prstGeom prst="homePlat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Strategic Planning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3ACC348-2B0D-3A4B-A8C7-DD2D4F5C7159}"/>
              </a:ext>
            </a:extLst>
          </p:cNvPr>
          <p:cNvGrpSpPr/>
          <p:nvPr/>
        </p:nvGrpSpPr>
        <p:grpSpPr>
          <a:xfrm>
            <a:off x="11205" y="1759979"/>
            <a:ext cx="12356591" cy="1116331"/>
            <a:chOff x="11206" y="1800320"/>
            <a:chExt cx="12169588" cy="111633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86BE1BC-28A9-A14C-8199-923B877246DA}"/>
                </a:ext>
              </a:extLst>
            </p:cNvPr>
            <p:cNvSpPr/>
            <p:nvPr/>
          </p:nvSpPr>
          <p:spPr>
            <a:xfrm>
              <a:off x="11206" y="1800320"/>
              <a:ext cx="4068854" cy="111633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PLAN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130E7F5-B22C-424D-9D81-ED19C679A889}"/>
                </a:ext>
              </a:extLst>
            </p:cNvPr>
            <p:cNvSpPr/>
            <p:nvPr/>
          </p:nvSpPr>
          <p:spPr>
            <a:xfrm>
              <a:off x="4080060" y="1800320"/>
              <a:ext cx="3966882" cy="111633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DESIGN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7B22374-797E-D34C-8387-256DABAF2D13}"/>
                </a:ext>
              </a:extLst>
            </p:cNvPr>
            <p:cNvSpPr/>
            <p:nvPr/>
          </p:nvSpPr>
          <p:spPr>
            <a:xfrm>
              <a:off x="8046942" y="1800320"/>
              <a:ext cx="4133852" cy="111633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BUILD</a:t>
              </a:r>
            </a:p>
          </p:txBody>
        </p:sp>
      </p:grpSp>
      <p:sp>
        <p:nvSpPr>
          <p:cNvPr id="2" name="Pentagon 1">
            <a:extLst>
              <a:ext uri="{FF2B5EF4-FFF2-40B4-BE49-F238E27FC236}">
                <a16:creationId xmlns:a16="http://schemas.microsoft.com/office/drawing/2014/main" id="{CFC70DFF-B7EC-5142-8548-56F828D56E9E}"/>
              </a:ext>
            </a:extLst>
          </p:cNvPr>
          <p:cNvSpPr/>
          <p:nvPr/>
        </p:nvSpPr>
        <p:spPr>
          <a:xfrm>
            <a:off x="35856" y="3160542"/>
            <a:ext cx="2275915" cy="1200329"/>
          </a:xfrm>
          <a:prstGeom prst="homePlat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Identify Goals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22E265-404E-D743-868F-275E3B42B2F0}"/>
              </a:ext>
            </a:extLst>
          </p:cNvPr>
          <p:cNvSpPr/>
          <p:nvPr/>
        </p:nvSpPr>
        <p:spPr>
          <a:xfrm>
            <a:off x="4057649" y="2873598"/>
            <a:ext cx="4068854" cy="398169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entagon 18">
            <a:extLst>
              <a:ext uri="{FF2B5EF4-FFF2-40B4-BE49-F238E27FC236}">
                <a16:creationId xmlns:a16="http://schemas.microsoft.com/office/drawing/2014/main" id="{49B5C790-A083-454A-A40D-48AF21CB18CB}"/>
              </a:ext>
            </a:extLst>
          </p:cNvPr>
          <p:cNvSpPr/>
          <p:nvPr/>
        </p:nvSpPr>
        <p:spPr>
          <a:xfrm>
            <a:off x="5794144" y="3042445"/>
            <a:ext cx="2275915" cy="1200329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Content Development &amp; Content Creation</a:t>
            </a:r>
          </a:p>
        </p:txBody>
      </p:sp>
      <p:sp>
        <p:nvSpPr>
          <p:cNvPr id="20" name="Pentagon 19">
            <a:extLst>
              <a:ext uri="{FF2B5EF4-FFF2-40B4-BE49-F238E27FC236}">
                <a16:creationId xmlns:a16="http://schemas.microsoft.com/office/drawing/2014/main" id="{2980D6F6-22E3-DB4E-A675-D9D315A30B03}"/>
              </a:ext>
            </a:extLst>
          </p:cNvPr>
          <p:cNvSpPr/>
          <p:nvPr/>
        </p:nvSpPr>
        <p:spPr>
          <a:xfrm>
            <a:off x="4281609" y="4586188"/>
            <a:ext cx="2275915" cy="1200329"/>
          </a:xfrm>
          <a:prstGeom prst="homePlat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Site Structure Design &amp; Content Strategy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6686116-ECAB-CB4C-BB4C-F369CA36981C}"/>
              </a:ext>
            </a:extLst>
          </p:cNvPr>
          <p:cNvSpPr/>
          <p:nvPr/>
        </p:nvSpPr>
        <p:spPr>
          <a:xfrm>
            <a:off x="8131255" y="2861320"/>
            <a:ext cx="4257607" cy="39816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FA4A69F0-21A5-3843-8B3A-8F82583D0508}"/>
              </a:ext>
            </a:extLst>
          </p:cNvPr>
          <p:cNvSpPr/>
          <p:nvPr/>
        </p:nvSpPr>
        <p:spPr>
          <a:xfrm>
            <a:off x="8304395" y="2965247"/>
            <a:ext cx="2275915" cy="1200329"/>
          </a:xfrm>
          <a:prstGeom prst="homePlate">
            <a:avLst/>
          </a:prstGeom>
          <a:gradFill flip="none" rotWithShape="1">
            <a:gsLst>
              <a:gs pos="10000">
                <a:schemeClr val="accent4">
                  <a:satMod val="103000"/>
                  <a:lumMod val="102000"/>
                  <a:tint val="94000"/>
                </a:schemeClr>
              </a:gs>
              <a:gs pos="85000">
                <a:schemeClr val="accent4">
                  <a:satMod val="110000"/>
                  <a:lumMod val="100000"/>
                  <a:shade val="100000"/>
                </a:schemeClr>
              </a:gs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Content Integration &amp; Site Build</a:t>
            </a: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B1AEB776-D727-0B47-994C-C31A6B316157}"/>
              </a:ext>
            </a:extLst>
          </p:cNvPr>
          <p:cNvSpPr/>
          <p:nvPr/>
        </p:nvSpPr>
        <p:spPr>
          <a:xfrm>
            <a:off x="9493889" y="4266990"/>
            <a:ext cx="2275915" cy="1200329"/>
          </a:xfrm>
          <a:prstGeom prst="homePlate">
            <a:avLst/>
          </a:prstGeom>
          <a:gradFill flip="none" rotWithShape="1">
            <a:gsLst>
              <a:gs pos="10000">
                <a:schemeClr val="accent4">
                  <a:satMod val="103000"/>
                  <a:lumMod val="102000"/>
                  <a:tint val="94000"/>
                </a:schemeClr>
              </a:gs>
              <a:gs pos="85000">
                <a:schemeClr val="accent4">
                  <a:satMod val="110000"/>
                  <a:lumMod val="100000"/>
                  <a:shade val="100000"/>
                </a:schemeClr>
              </a:gs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Staging</a:t>
            </a:r>
          </a:p>
        </p:txBody>
      </p:sp>
      <p:sp>
        <p:nvSpPr>
          <p:cNvPr id="23" name="Pentagon 22">
            <a:extLst>
              <a:ext uri="{FF2B5EF4-FFF2-40B4-BE49-F238E27FC236}">
                <a16:creationId xmlns:a16="http://schemas.microsoft.com/office/drawing/2014/main" id="{F26EC5E7-FD8B-FE4A-96B1-C8FBC2187778}"/>
              </a:ext>
            </a:extLst>
          </p:cNvPr>
          <p:cNvSpPr/>
          <p:nvPr/>
        </p:nvSpPr>
        <p:spPr>
          <a:xfrm>
            <a:off x="8320915" y="6012338"/>
            <a:ext cx="1441646" cy="500316"/>
          </a:xfrm>
          <a:prstGeom prst="homePlate">
            <a:avLst/>
          </a:prstGeom>
          <a:gradFill flip="none" rotWithShape="1">
            <a:gsLst>
              <a:gs pos="10000">
                <a:schemeClr val="accent4">
                  <a:satMod val="103000"/>
                  <a:lumMod val="102000"/>
                  <a:tint val="94000"/>
                </a:schemeClr>
              </a:gs>
              <a:gs pos="85000">
                <a:schemeClr val="accent4">
                  <a:satMod val="110000"/>
                  <a:lumMod val="100000"/>
                  <a:shade val="100000"/>
                </a:schemeClr>
              </a:gs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Commit</a:t>
            </a:r>
          </a:p>
        </p:txBody>
      </p:sp>
      <p:sp>
        <p:nvSpPr>
          <p:cNvPr id="24" name="Pentagon 23">
            <a:extLst>
              <a:ext uri="{FF2B5EF4-FFF2-40B4-BE49-F238E27FC236}">
                <a16:creationId xmlns:a16="http://schemas.microsoft.com/office/drawing/2014/main" id="{CE833295-5C12-244F-9F9B-B84D8B42FBBD}"/>
              </a:ext>
            </a:extLst>
          </p:cNvPr>
          <p:cNvSpPr/>
          <p:nvPr/>
        </p:nvSpPr>
        <p:spPr>
          <a:xfrm>
            <a:off x="9923368" y="5583439"/>
            <a:ext cx="2275915" cy="1200329"/>
          </a:xfrm>
          <a:prstGeom prst="homePlate">
            <a:avLst/>
          </a:prstGeom>
          <a:gradFill flip="none" rotWithShape="1">
            <a:gsLst>
              <a:gs pos="10000">
                <a:schemeClr val="accent4">
                  <a:satMod val="103000"/>
                  <a:lumMod val="102000"/>
                  <a:tint val="94000"/>
                </a:schemeClr>
              </a:gs>
              <a:gs pos="85000">
                <a:schemeClr val="accent4">
                  <a:satMod val="110000"/>
                  <a:lumMod val="100000"/>
                  <a:shade val="100000"/>
                </a:schemeClr>
              </a:gs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Fine Tuning &amp; Launch</a:t>
            </a: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1EB88224-3EE9-A54E-9EA6-2CE7739BEB96}"/>
              </a:ext>
            </a:extLst>
          </p:cNvPr>
          <p:cNvCxnSpPr>
            <a:cxnSpLocks/>
            <a:stCxn id="23" idx="0"/>
            <a:endCxn id="9" idx="2"/>
          </p:cNvCxnSpPr>
          <p:nvPr/>
        </p:nvCxnSpPr>
        <p:spPr>
          <a:xfrm rot="5400000" flipH="1" flipV="1">
            <a:off x="8106083" y="4976152"/>
            <a:ext cx="1846762" cy="22561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F14C3B6B-849B-C14D-9B8E-A4516D58C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642649">
            <a:off x="10581495" y="2908485"/>
            <a:ext cx="1689100" cy="1905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D23D7D9-F983-7C4D-B8BF-E642F8C494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1256" y="5478211"/>
            <a:ext cx="1625600" cy="16256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2481C2D-CEF9-0047-B403-5DE85EAF49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5626" y="4905983"/>
            <a:ext cx="2540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317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effectLst>
            <a:softEdge rad="0"/>
          </a:effectLst>
        </p:spPr>
      </p:pic>
      <p:sp>
        <p:nvSpPr>
          <p:cNvPr id="7" name="TextBox 6"/>
          <p:cNvSpPr txBox="1"/>
          <p:nvPr/>
        </p:nvSpPr>
        <p:spPr>
          <a:xfrm>
            <a:off x="0" y="260960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00B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TEAM </a:t>
            </a:r>
            <a:r>
              <a:rPr lang="en-US" sz="7200" b="1" dirty="0" err="1">
                <a:solidFill>
                  <a:srgbClr val="00B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WORK_TheProcess</a:t>
            </a:r>
            <a:r>
              <a:rPr lang="en-US" sz="7200" b="1" dirty="0">
                <a:solidFill>
                  <a:srgbClr val="00B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 ;</a:t>
            </a:r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DB2A74B3-1229-5849-845E-F2DE0BB683C0}"/>
              </a:ext>
            </a:extLst>
          </p:cNvPr>
          <p:cNvSpPr txBox="1">
            <a:spLocks/>
          </p:cNvSpPr>
          <p:nvPr/>
        </p:nvSpPr>
        <p:spPr>
          <a:xfrm>
            <a:off x="1306514" y="1905000"/>
            <a:ext cx="4571998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</a:rPr>
              <a:t>Small group allowed each member to work on specific tasks that complement but were not highly interdependent </a:t>
            </a:r>
          </a:p>
          <a:p>
            <a:pPr lvl="0">
              <a:defRPr/>
            </a:pPr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</a:rPr>
              <a:t> Relied on good communication to make everyone aware of any breaking changes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20000"/>
                  <a:lumOff val="80000"/>
                </a:scheme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lvl="0">
              <a:defRPr/>
            </a:pPr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</a:rPr>
              <a:t>Continuous commits allowed us to practice good version controlling of code and data </a:t>
            </a:r>
          </a:p>
          <a:p>
            <a:pPr marL="274320" marR="0" lvl="0" indent="-27432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▪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latin typeface="Corbe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580397-5982-EE4D-AB50-E17276837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888" y="1905000"/>
            <a:ext cx="5847038" cy="324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9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effectLst>
            <a:softEdge rad="0"/>
          </a:effectLst>
        </p:spPr>
      </p:pic>
      <p:sp>
        <p:nvSpPr>
          <p:cNvPr id="7" name="TextBox 6"/>
          <p:cNvSpPr txBox="1"/>
          <p:nvPr/>
        </p:nvSpPr>
        <p:spPr>
          <a:xfrm>
            <a:off x="0" y="260960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00B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&lt;!</a:t>
            </a:r>
            <a:r>
              <a:rPr lang="en-US" sz="7200" b="1" dirty="0">
                <a:solidFill>
                  <a:srgbClr val="00B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sym typeface="Wingdings" pitchFamily="2" charset="2"/>
              </a:rPr>
              <a:t>-- LIMITATIONS</a:t>
            </a:r>
            <a:r>
              <a:rPr lang="en-US" sz="7200" b="1" dirty="0">
                <a:solidFill>
                  <a:srgbClr val="00B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 --&gt;</a:t>
            </a:r>
            <a:endParaRPr lang="en-US" sz="7200" b="1" dirty="0">
              <a:solidFill>
                <a:srgbClr val="F03D65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DB2A74B3-1229-5849-845E-F2DE0BB683C0}"/>
              </a:ext>
            </a:extLst>
          </p:cNvPr>
          <p:cNvSpPr txBox="1">
            <a:spLocks/>
          </p:cNvSpPr>
          <p:nvPr/>
        </p:nvSpPr>
        <p:spPr>
          <a:xfrm>
            <a:off x="1328449" y="1905000"/>
            <a:ext cx="503425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marR="0" lvl="0" indent="-27432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▪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Time Constraint</a:t>
            </a:r>
          </a:p>
          <a:p>
            <a:pPr marL="274320" marR="0" lvl="0" indent="-27432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▪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Limited Unit Testing</a:t>
            </a:r>
          </a:p>
          <a:p>
            <a:pPr lvl="0">
              <a:defRPr/>
            </a:pPr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</a:rPr>
              <a:t>Required Lots of communication</a:t>
            </a:r>
          </a:p>
          <a:p>
            <a:pPr lvl="0">
              <a:defRPr/>
            </a:pPr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  <a:latin typeface="Corbel"/>
              </a:rPr>
              <a:t>Prone to merge conflicts with poor communication</a:t>
            </a:r>
          </a:p>
          <a:p>
            <a:pPr lvl="0">
              <a:defRPr/>
            </a:pPr>
            <a:endParaRPr lang="en-GB" dirty="0">
              <a:solidFill>
                <a:schemeClr val="accent6">
                  <a:lumMod val="20000"/>
                  <a:lumOff val="80000"/>
                </a:schemeClr>
              </a:solidFill>
              <a:latin typeface="Corbel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▪"/>
              <a:tabLst/>
              <a:defRPr/>
            </a:pPr>
            <a:endParaRPr lang="en-GB" dirty="0">
              <a:solidFill>
                <a:schemeClr val="accent5">
                  <a:lumMod val="20000"/>
                  <a:lumOff val="80000"/>
                </a:schemeClr>
              </a:solidFill>
              <a:latin typeface="Corbe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484E33-F50A-014D-ABB2-AAB4A6DF4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157473"/>
            <a:ext cx="5423239" cy="525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506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effectLst>
            <a:softEdge rad="0"/>
          </a:effectLst>
        </p:spPr>
      </p:pic>
      <p:sp>
        <p:nvSpPr>
          <p:cNvPr id="7" name="TextBox 6"/>
          <p:cNvSpPr txBox="1"/>
          <p:nvPr/>
        </p:nvSpPr>
        <p:spPr>
          <a:xfrm>
            <a:off x="0" y="260960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00B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sym typeface="Wingdings" pitchFamily="2" charset="2"/>
              </a:rPr>
              <a:t>.ALTERNATIVE </a:t>
            </a:r>
            <a:r>
              <a:rPr lang="en-US" sz="7200" b="1" dirty="0">
                <a:solidFill>
                  <a:srgbClr val="F03D65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sym typeface="Wingdings" pitchFamily="2" charset="2"/>
              </a:rPr>
              <a:t>{</a:t>
            </a:r>
            <a:r>
              <a:rPr lang="en-US" sz="7200" b="1" dirty="0" err="1">
                <a:solidFill>
                  <a:srgbClr val="00B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sym typeface="Wingdings" pitchFamily="2" charset="2"/>
              </a:rPr>
              <a:t>workFLOW</a:t>
            </a:r>
            <a:r>
              <a:rPr lang="en-US" sz="7200" b="1" dirty="0">
                <a:solidFill>
                  <a:srgbClr val="F03D65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sym typeface="Wingdings" pitchFamily="2" charset="2"/>
              </a:rPr>
              <a:t>}</a:t>
            </a:r>
            <a:endParaRPr lang="en-US" sz="7200" b="1" dirty="0">
              <a:solidFill>
                <a:srgbClr val="F03D65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026" name="Picture 2" descr="https://lh6.googleusercontent.com/tx7NPm8WouUbVrdvdAcJfFRkjpLbZVpsgz_G6d2v_HobkNtbhII8sPNT2fI43uY7ZkFGmBqZwCBLkT2widXazMN-zr3GnxZeGbIxwWWZ_62qWUmtaAlhf8JmTlJxPRet008yopCc5c8">
            <a:extLst>
              <a:ext uri="{FF2B5EF4-FFF2-40B4-BE49-F238E27FC236}">
                <a16:creationId xmlns:a16="http://schemas.microsoft.com/office/drawing/2014/main" id="{89D0DB96-0784-354C-BC98-BDA273C87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00" y="1822450"/>
            <a:ext cx="6635750" cy="445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471121"/>
      </p:ext>
    </p:extLst>
  </p:cSld>
  <p:clrMapOvr>
    <a:masterClrMapping/>
  </p:clrMapOvr>
  <p:transition spd="slow">
    <p:wheel spokes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effectLst>
            <a:softEdge rad="0"/>
          </a:effectLst>
        </p:spPr>
      </p:pic>
      <p:sp>
        <p:nvSpPr>
          <p:cNvPr id="7" name="TextBox 6"/>
          <p:cNvSpPr txBox="1"/>
          <p:nvPr/>
        </p:nvSpPr>
        <p:spPr>
          <a:xfrm>
            <a:off x="0" y="260960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00B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&lt;? WHAT WE CREATED 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A7248C-5F8D-FE42-AEBB-D626286FC224}"/>
              </a:ext>
            </a:extLst>
          </p:cNvPr>
          <p:cNvSpPr txBox="1"/>
          <p:nvPr/>
        </p:nvSpPr>
        <p:spPr>
          <a:xfrm>
            <a:off x="361510" y="2452235"/>
            <a:ext cx="81442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00B0F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DEMO </a:t>
            </a:r>
            <a:r>
              <a:rPr lang="en-US" sz="7200" b="1" dirty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()</a:t>
            </a:r>
            <a:r>
              <a:rPr lang="en-US" sz="7200" b="1" dirty="0">
                <a:solidFill>
                  <a:srgbClr val="00B0F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</a:p>
          <a:p>
            <a:pPr algn="ctr"/>
            <a:r>
              <a:rPr lang="en-US" sz="7200" b="1" dirty="0">
                <a:solidFill>
                  <a:srgbClr val="F03D65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{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E98361-C3BC-DF42-8502-E85DB5473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812" y="2127102"/>
            <a:ext cx="4572068" cy="40716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57BB97-F268-F148-9F32-0A17C8F0750E}"/>
              </a:ext>
            </a:extLst>
          </p:cNvPr>
          <p:cNvSpPr txBox="1"/>
          <p:nvPr/>
        </p:nvSpPr>
        <p:spPr>
          <a:xfrm>
            <a:off x="5230016" y="1531642"/>
            <a:ext cx="31059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INPUTS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AA7795-2D47-D64C-8CCA-D3D5B7650D34}"/>
              </a:ext>
            </a:extLst>
          </p:cNvPr>
          <p:cNvSpPr txBox="1"/>
          <p:nvPr/>
        </p:nvSpPr>
        <p:spPr>
          <a:xfrm>
            <a:off x="8952616" y="4922529"/>
            <a:ext cx="1956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F03D65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D79036-0200-5743-9554-F0B4A74B614C}"/>
              </a:ext>
            </a:extLst>
          </p:cNvPr>
          <p:cNvSpPr txBox="1"/>
          <p:nvPr/>
        </p:nvSpPr>
        <p:spPr>
          <a:xfrm>
            <a:off x="7681504" y="6002927"/>
            <a:ext cx="127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4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EFFORTS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CBCF78-9680-4241-B402-3C440E62B21F}"/>
              </a:ext>
            </a:extLst>
          </p:cNvPr>
          <p:cNvSpPr txBox="1"/>
          <p:nvPr/>
        </p:nvSpPr>
        <p:spPr>
          <a:xfrm>
            <a:off x="7704087" y="3176508"/>
            <a:ext cx="58454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IDEAS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3C1E29-65A9-9443-AEBC-2F4BEF78847A}"/>
              </a:ext>
            </a:extLst>
          </p:cNvPr>
          <p:cNvSpPr txBox="1"/>
          <p:nvPr/>
        </p:nvSpPr>
        <p:spPr>
          <a:xfrm>
            <a:off x="6421821" y="4406214"/>
            <a:ext cx="1135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INNOVATION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951531-B534-CD4D-9970-31FDD74183ED}"/>
              </a:ext>
            </a:extLst>
          </p:cNvPr>
          <p:cNvSpPr txBox="1"/>
          <p:nvPr/>
        </p:nvSpPr>
        <p:spPr>
          <a:xfrm>
            <a:off x="8600320" y="3507583"/>
            <a:ext cx="9127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CHOICE</a:t>
            </a:r>
          </a:p>
        </p:txBody>
      </p:sp>
    </p:spTree>
    <p:extLst>
      <p:ext uri="{BB962C8B-B14F-4D97-AF65-F5344CB8AC3E}">
        <p14:creationId xmlns:p14="http://schemas.microsoft.com/office/powerpoint/2010/main" val="18452788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effectLst>
            <a:softEdge rad="0"/>
          </a:effectLst>
        </p:spPr>
      </p:pic>
      <p:sp>
        <p:nvSpPr>
          <p:cNvPr id="7" name="TextBox 6"/>
          <p:cNvSpPr txBox="1"/>
          <p:nvPr/>
        </p:nvSpPr>
        <p:spPr>
          <a:xfrm>
            <a:off x="0" y="3768401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00B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&lt; THE END /&gt;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C9DF59-DE1A-4142-BEFC-6A5A7ADDB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836" y="737923"/>
            <a:ext cx="4504764" cy="303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82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</TotalTime>
  <Words>176</Words>
  <Application>Microsoft Macintosh PowerPoint</Application>
  <PresentationFormat>Widescreen</PresentationFormat>
  <Paragraphs>60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Corbel</vt:lpstr>
      <vt:lpstr>Office Theme</vt:lpstr>
      <vt:lpstr>Team 007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007</dc:title>
  <dc:subject>CP3402 – Assignments 2</dc:subject>
  <dc:creator>Saimon Khadka</dc:creator>
  <cp:keywords/>
  <dc:description/>
  <cp:lastModifiedBy>Saimon Khadka</cp:lastModifiedBy>
  <cp:revision>139</cp:revision>
  <dcterms:created xsi:type="dcterms:W3CDTF">2018-10-02T01:45:54Z</dcterms:created>
  <dcterms:modified xsi:type="dcterms:W3CDTF">2019-05-22T04:00:36Z</dcterms:modified>
  <cp:category/>
</cp:coreProperties>
</file>